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slideLayouts/slideLayout1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921" r:id="rId3"/>
    <p:sldMasterId id="2147483846" r:id="rId4"/>
    <p:sldMasterId id="2147483858" r:id="rId5"/>
    <p:sldMasterId id="2147483902" r:id="rId6"/>
    <p:sldMasterId id="2147483881" r:id="rId7"/>
  </p:sldMasterIdLst>
  <p:notesMasterIdLst>
    <p:notesMasterId r:id="rId29"/>
  </p:notesMasterIdLst>
  <p:handoutMasterIdLst>
    <p:handoutMasterId r:id="rId30"/>
  </p:handoutMasterIdLst>
  <p:sldIdLst>
    <p:sldId id="1779" r:id="rId8"/>
    <p:sldId id="1836" r:id="rId9"/>
    <p:sldId id="1800" r:id="rId10"/>
    <p:sldId id="1956" r:id="rId11"/>
    <p:sldId id="1941" r:id="rId12"/>
    <p:sldId id="1945" r:id="rId13"/>
    <p:sldId id="1946" r:id="rId14"/>
    <p:sldId id="1957" r:id="rId15"/>
    <p:sldId id="1947" r:id="rId16"/>
    <p:sldId id="1958" r:id="rId17"/>
    <p:sldId id="1948" r:id="rId18"/>
    <p:sldId id="1949" r:id="rId19"/>
    <p:sldId id="1950" r:id="rId20"/>
    <p:sldId id="1951" r:id="rId21"/>
    <p:sldId id="1952" r:id="rId22"/>
    <p:sldId id="1953" r:id="rId23"/>
    <p:sldId id="1954" r:id="rId24"/>
    <p:sldId id="1955" r:id="rId25"/>
    <p:sldId id="1959" r:id="rId26"/>
    <p:sldId id="1838" r:id="rId27"/>
    <p:sldId id="680" r:id="rId28"/>
  </p:sldIdLst>
  <p:sldSz cx="12196763" cy="6858000"/>
  <p:notesSz cx="6805613" cy="9939338"/>
  <p:custDataLst>
    <p:tags r:id="rId31"/>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1D150"/>
    <a:srgbClr val="59595A"/>
    <a:srgbClr val="D9FFBD"/>
    <a:srgbClr val="5DB5E8"/>
    <a:srgbClr val="7030A0"/>
    <a:srgbClr val="F9FBA8"/>
    <a:srgbClr val="374154"/>
    <a:srgbClr val="77DD76"/>
    <a:srgbClr val="00FA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60" autoAdjust="0"/>
    <p:restoredTop sz="96291" autoAdjust="0"/>
  </p:normalViewPr>
  <p:slideViewPr>
    <p:cSldViewPr showGuides="1">
      <p:cViewPr varScale="1">
        <p:scale>
          <a:sx n="117" d="100"/>
          <a:sy n="117" d="100"/>
        </p:scale>
        <p:origin x="200" y="29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ags" Target="tags/tag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2023/5/10</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21</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21</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32F1867-BB8A-4046-989E-41A7E6FC865B}"/>
              </a:ext>
            </a:extLst>
          </p:cNvPr>
          <p:cNvSpPr txBox="1">
            <a:spLocks/>
          </p:cNvSpPr>
          <p:nvPr userDrawn="1"/>
        </p:nvSpPr>
        <p:spPr>
          <a:xfrm>
            <a:off x="337741" y="1772816"/>
            <a:ext cx="8136904"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大标题 </a:t>
            </a:r>
            <a:r>
              <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Title</a:t>
            </a:r>
          </a:p>
        </p:txBody>
      </p:sp>
      <p:pic>
        <p:nvPicPr>
          <p:cNvPr id="8" name="图片 7">
            <a:extLst>
              <a:ext uri="{FF2B5EF4-FFF2-40B4-BE49-F238E27FC236}">
                <a16:creationId xmlns:a16="http://schemas.microsoft.com/office/drawing/2014/main" id="{5F214FDC-6B87-214E-A881-A1F197F5DB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679570"/>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69401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0C0A5B-2417-944A-B7DA-94A14F8A67C8}"/>
              </a:ext>
            </a:extLst>
          </p:cNvPr>
          <p:cNvSpPr>
            <a:spLocks noGrp="1"/>
          </p:cNvSpPr>
          <p:nvPr>
            <p:ph type="ctrTitle"/>
          </p:nvPr>
        </p:nvSpPr>
        <p:spPr>
          <a:xfrm>
            <a:off x="320965" y="693428"/>
            <a:ext cx="3141050" cy="953563"/>
          </a:xfrm>
          <a:prstGeom prst="rect">
            <a:avLst/>
          </a:prstGeom>
          <a:noFill/>
        </p:spPr>
        <p:txBody>
          <a:bodyPr anchor="ctr">
            <a:noAutofit/>
          </a:bodyPr>
          <a:lstStyle>
            <a:lvl1pPr>
              <a:defRPr>
                <a:latin typeface="Futura Medium" panose="020B0602020204020303" pitchFamily="34" charset="-79"/>
                <a:cs typeface="Futura Medium" panose="020B0602020204020303" pitchFamily="34" charset="-79"/>
              </a:defRPr>
            </a:lvl1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5" name="矩形 4">
            <a:extLst>
              <a:ext uri="{FF2B5EF4-FFF2-40B4-BE49-F238E27FC236}">
                <a16:creationId xmlns:a16="http://schemas.microsoft.com/office/drawing/2014/main" id="{4EA13F79-51F3-5A46-B2C2-0E8B70C77920}"/>
              </a:ext>
            </a:extLst>
          </p:cNvPr>
          <p:cNvSpPr/>
          <p:nvPr userDrawn="1"/>
        </p:nvSpPr>
        <p:spPr>
          <a:xfrm>
            <a:off x="3290069" y="939106"/>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
        <p:nvSpPr>
          <p:cNvPr id="6" name="副标题 2">
            <a:extLst>
              <a:ext uri="{FF2B5EF4-FFF2-40B4-BE49-F238E27FC236}">
                <a16:creationId xmlns:a16="http://schemas.microsoft.com/office/drawing/2014/main" id="{93344263-84EF-AE42-95A4-A0688E4F3A22}"/>
              </a:ext>
            </a:extLst>
          </p:cNvPr>
          <p:cNvSpPr>
            <a:spLocks noGrp="1"/>
          </p:cNvSpPr>
          <p:nvPr>
            <p:ph type="subTitle" idx="1" hasCustomPrompt="1"/>
          </p:nvPr>
        </p:nvSpPr>
        <p:spPr>
          <a:xfrm>
            <a:off x="1345853" y="3896673"/>
            <a:ext cx="2116161" cy="720081"/>
          </a:xfrm>
          <a:prstGeom prst="rect">
            <a:avLst/>
          </a:prstGeom>
        </p:spPr>
        <p:txBody>
          <a:bodyPr anchor="ctr"/>
          <a:lstStyle>
            <a:lvl1pPr marL="0" indent="0">
              <a:buNone/>
              <a:defRPr/>
            </a:lvl1pP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0FC5C961-C360-9F43-A308-C9DB7AC7D5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0C0A5B-2417-944A-B7DA-94A14F8A67C8}"/>
              </a:ext>
            </a:extLst>
          </p:cNvPr>
          <p:cNvSpPr>
            <a:spLocks noGrp="1"/>
          </p:cNvSpPr>
          <p:nvPr>
            <p:ph type="ctrTitle" hasCustomPrompt="1"/>
          </p:nvPr>
        </p:nvSpPr>
        <p:spPr>
          <a:xfrm>
            <a:off x="1129829" y="908720"/>
            <a:ext cx="3141050" cy="953563"/>
          </a:xfrm>
          <a:prstGeom prst="rect">
            <a:avLst/>
          </a:prstGeom>
          <a:noFill/>
        </p:spPr>
        <p:txBody>
          <a:bodyPr anchor="ctr">
            <a:noAutofit/>
          </a:bodyPr>
          <a:lstStyle>
            <a:lvl1pPr>
              <a:defRPr>
                <a:latin typeface="Futura Medium" panose="020B0602020204020303" pitchFamily="34" charset="-79"/>
                <a:cs typeface="Futura Medium" panose="020B0602020204020303" pitchFamily="34" charset="-79"/>
              </a:defRPr>
            </a:lvl1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XXXX</a:t>
            </a:r>
            <a:endPar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6" name="副标题 2">
            <a:extLst>
              <a:ext uri="{FF2B5EF4-FFF2-40B4-BE49-F238E27FC236}">
                <a16:creationId xmlns:a16="http://schemas.microsoft.com/office/drawing/2014/main" id="{93344263-84EF-AE42-95A4-A0688E4F3A22}"/>
              </a:ext>
            </a:extLst>
          </p:cNvPr>
          <p:cNvSpPr>
            <a:spLocks noGrp="1"/>
          </p:cNvSpPr>
          <p:nvPr>
            <p:ph type="subTitle" idx="1" hasCustomPrompt="1"/>
          </p:nvPr>
        </p:nvSpPr>
        <p:spPr>
          <a:xfrm>
            <a:off x="1993925" y="3861048"/>
            <a:ext cx="2116161" cy="720081"/>
          </a:xfrm>
          <a:prstGeom prst="rect">
            <a:avLst/>
          </a:prstGeom>
        </p:spPr>
        <p:txBody>
          <a:bodyPr anchor="ctr"/>
          <a:lstStyle>
            <a:lvl1pPr marL="0" indent="0">
              <a:buNone/>
              <a:defRPr/>
            </a:lvl1pP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spTree>
    <p:extLst>
      <p:ext uri="{BB962C8B-B14F-4D97-AF65-F5344CB8AC3E}">
        <p14:creationId xmlns:p14="http://schemas.microsoft.com/office/powerpoint/2010/main" val="2714701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679570"/>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18316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12387B5-C993-A64B-85C8-DA1E13E38986}"/>
              </a:ext>
            </a:extLst>
          </p:cNvPr>
          <p:cNvSpPr>
            <a:spLocks noGrp="1"/>
          </p:cNvSpPr>
          <p:nvPr>
            <p:ph sz="half" idx="1" hasCustomPrompt="1"/>
          </p:nvPr>
        </p:nvSpPr>
        <p:spPr>
          <a:xfrm>
            <a:off x="623635" y="548680"/>
            <a:ext cx="10731328" cy="5461840"/>
          </a:xfrm>
          <a:prstGeom prst="rect">
            <a:avLst/>
          </a:prstGeom>
        </p:spPr>
        <p:txBody>
          <a:bodyPr anchor="ctr"/>
          <a:lstStyle/>
          <a:p>
            <a:pPr marL="0" indent="0" algn="ctr">
              <a:lnSpc>
                <a:spcPct val="15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副标题</a:t>
            </a:r>
          </a:p>
        </p:txBody>
      </p:sp>
    </p:spTree>
    <p:extLst>
      <p:ext uri="{BB962C8B-B14F-4D97-AF65-F5344CB8AC3E}">
        <p14:creationId xmlns:p14="http://schemas.microsoft.com/office/powerpoint/2010/main" val="3022242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hasCustomPrompt="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6.xml"/><Relationship Id="rId7" Type="http://schemas.openxmlformats.org/officeDocument/2006/relationships/image" Target="../media/image4.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4.xml"/><Relationship Id="rId5" Type="http://schemas.openxmlformats.org/officeDocument/2006/relationships/slideLayout" Target="../slideLayouts/slideLayout8.xml"/><Relationship Id="rId4" Type="http://schemas.openxmlformats.org/officeDocument/2006/relationships/slideLayout" Target="../slideLayouts/slideLayout7.xml"/><Relationship Id="rId9"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hyperlink" Target="http://www.hiascend.com/" TargetMode="Externa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6.xml"/><Relationship Id="rId1" Type="http://schemas.openxmlformats.org/officeDocument/2006/relationships/slideLayout" Target="../slideLayouts/slideLayout12.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7.xml"/><Relationship Id="rId1" Type="http://schemas.openxmlformats.org/officeDocument/2006/relationships/slideLayout" Target="../slideLayouts/slideLayout13.xml"/><Relationship Id="rId6" Type="http://schemas.openxmlformats.org/officeDocument/2006/relationships/hyperlink" Target="http://www.hiascend.com/" TargetMode="External"/><Relationship Id="rId5" Type="http://schemas.openxmlformats.org/officeDocument/2006/relationships/image" Target="../media/image9.png"/><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339019"/>
            <a:ext cx="4706361" cy="307777"/>
          </a:xfrm>
          <a:prstGeom prst="rect">
            <a:avLst/>
          </a:prstGeom>
          <a:noFill/>
        </p:spPr>
        <p:txBody>
          <a:bodyPr wrap="square" rtlCol="0">
            <a:spAutoFit/>
          </a:bodyPr>
          <a:lstStyle/>
          <a:p>
            <a:r>
              <a:rPr lang="en-US" altLang="zh-CN" sz="1400" dirty="0">
                <a:solidFill>
                  <a:srgbClr val="000000">
                    <a:lumMod val="50000"/>
                    <a:lumOff val="50000"/>
                  </a:srgbClr>
                </a:solidFill>
                <a:latin typeface="Gill Sans MT" panose="020B0502020104020203" pitchFamily="34" charset="0"/>
                <a:ea typeface="+mj-ea"/>
              </a:rPr>
              <a:t>Building a better connected world</a:t>
            </a:r>
            <a:endParaRPr lang="zh-CN" altLang="en-US" sz="1400" dirty="0">
              <a:solidFill>
                <a:srgbClr val="000000">
                  <a:lumMod val="50000"/>
                  <a:lumOff val="50000"/>
                </a:srgbClr>
              </a:solidFill>
              <a:latin typeface="Gill Sans MT" panose="020B0502020104020203" pitchFamily="34" charset="0"/>
              <a:ea typeface="+mj-ea"/>
            </a:endParaRPr>
          </a:p>
        </p:txBody>
      </p:sp>
      <p:sp>
        <p:nvSpPr>
          <p:cNvPr id="167" name="副标题 2"/>
          <p:cNvSpPr txBox="1">
            <a:spLocks/>
          </p:cNvSpPr>
          <p:nvPr userDrawn="1"/>
        </p:nvSpPr>
        <p:spPr bwMode="auto">
          <a:xfrm>
            <a:off x="9644112" y="6297116"/>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400" b="0" dirty="0">
                <a:solidFill>
                  <a:schemeClr val="bg1">
                    <a:lumMod val="65000"/>
                  </a:schemeClr>
                </a:solidFill>
                <a:latin typeface="Gill Sans MT" panose="020B0502020104020203" pitchFamily="34" charset="0"/>
                <a:ea typeface="+mj-ea"/>
                <a:hlinkClick r:id="rId4">
                  <a:extLst>
                    <a:ext uri="{A12FA001-AC4F-418D-AE19-62706E023703}">
                      <ahyp:hlinkClr xmlns:ahyp="http://schemas.microsoft.com/office/drawing/2018/hyperlinkcolor" val="tx"/>
                    </a:ext>
                  </a:extLst>
                </a:hlinkClick>
              </a:rPr>
              <a:t>www.hiascend.com</a:t>
            </a:r>
            <a:endParaRPr lang="en-US" altLang="zh-CN" sz="1400" b="0" dirty="0">
              <a:solidFill>
                <a:schemeClr val="bg1">
                  <a:lumMod val="65000"/>
                </a:schemeClr>
              </a:solidFill>
              <a:latin typeface="Gill Sans MT" panose="020B0502020104020203" pitchFamily="34" charset="0"/>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28625"/>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28625"/>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7" name="Rectangle 15"/>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120270" y="6257689"/>
            <a:ext cx="338582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defRPr/>
            </a:pPr>
            <a:r>
              <a:rPr lang="en-US" altLang="zh-CN" sz="1333" b="0" dirty="0">
                <a:solidFill>
                  <a:schemeClr val="bg1"/>
                </a:solidFill>
                <a:latin typeface="Gill Sans MT" panose="020B0502020104020203" pitchFamily="34" charset="0"/>
                <a:ea typeface="微软雅黑" panose="020B0503020204020204" pitchFamily="34" charset="-122"/>
              </a:rPr>
              <a:t>HUAWEI</a:t>
            </a:r>
            <a:r>
              <a:rPr lang="zh-CN" altLang="en-US" sz="1333" b="0" dirty="0">
                <a:solidFill>
                  <a:schemeClr val="bg1"/>
                </a:solidFill>
                <a:latin typeface="Gill Sans MT" panose="020B0502020104020203" pitchFamily="34" charset="0"/>
                <a:ea typeface="微软雅黑" panose="020B0503020204020204" pitchFamily="34" charset="-122"/>
              </a:rPr>
              <a:t> </a:t>
            </a:r>
            <a:r>
              <a:rPr lang="en-US" altLang="zh-CN" sz="1333" b="0" dirty="0">
                <a:solidFill>
                  <a:schemeClr val="bg1"/>
                </a:solidFill>
                <a:latin typeface="Gill Sans MT" panose="020B0502020104020203" pitchFamily="34" charset="0"/>
                <a:ea typeface="微软雅黑" panose="020B0503020204020204" pitchFamily="34" charset="-122"/>
              </a:rPr>
              <a:t>Ascend</a:t>
            </a:r>
            <a:r>
              <a:rPr lang="zh-CN" altLang="en-US" sz="1333" b="0" dirty="0">
                <a:solidFill>
                  <a:schemeClr val="bg1"/>
                </a:solidFill>
                <a:latin typeface="Gill Sans MT" panose="020B0502020104020203" pitchFamily="34" charset="0"/>
                <a:ea typeface="微软雅黑" panose="020B0503020204020204" pitchFamily="34" charset="-122"/>
              </a:rPr>
              <a:t> </a:t>
            </a:r>
            <a:r>
              <a:rPr lang="en-US" altLang="zh-CN" sz="1333" b="0" dirty="0">
                <a:solidFill>
                  <a:schemeClr val="bg1"/>
                </a:solidFill>
                <a:latin typeface="Gill Sans MT" panose="020B0502020104020203" pitchFamily="34" charset="0"/>
                <a:ea typeface="微软雅黑" panose="020B0503020204020204" pitchFamily="34" charset="-122"/>
              </a:rPr>
              <a:t>(</a:t>
            </a:r>
            <a:r>
              <a:rPr lang="en-US" altLang="zh-CN" sz="1333" b="0" kern="1200" dirty="0">
                <a:solidFill>
                  <a:schemeClr val="bg1"/>
                </a:solidFill>
                <a:latin typeface="Gill Sans MT" panose="020B0502020104020203" pitchFamily="34" charset="0"/>
                <a:ea typeface="+mn-ea"/>
                <a:cs typeface="+mn-cs"/>
                <a:hlinkClick r:id="rId3">
                  <a:extLst>
                    <a:ext uri="{A12FA001-AC4F-418D-AE19-62706E023703}">
                      <ahyp:hlinkClr xmlns:ahyp="http://schemas.microsoft.com/office/drawing/2018/hyperlinkcolor" val="tx"/>
                    </a:ext>
                  </a:extLst>
                </a:hlinkClick>
              </a:rPr>
              <a:t>www.hiascend.com</a:t>
            </a:r>
            <a:r>
              <a:rPr lang="en-US" altLang="zh-CN" sz="1333" b="0" dirty="0">
                <a:solidFill>
                  <a:schemeClr val="bg1"/>
                </a:solidFill>
                <a:latin typeface="Gill Sans MT" panose="020B0502020104020203" pitchFamily="34" charset="0"/>
                <a:ea typeface="微软雅黑" panose="020B0503020204020204" pitchFamily="34" charset="-122"/>
              </a:rPr>
              <a:t>)</a:t>
            </a:r>
          </a:p>
        </p:txBody>
      </p:sp>
      <p:pic>
        <p:nvPicPr>
          <p:cNvPr id="18" name="图片 17">
            <a:extLst>
              <a:ext uri="{FF2B5EF4-FFF2-40B4-BE49-F238E27FC236}">
                <a16:creationId xmlns:a16="http://schemas.microsoft.com/office/drawing/2014/main" id="{71E61DDC-1FE5-554A-B34D-819BA371983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5626"/>
            <a:ext cx="12196763" cy="6846747"/>
          </a:xfrm>
          <a:prstGeom prst="rect">
            <a:avLst/>
          </a:prstGeom>
        </p:spPr>
      </p:pic>
    </p:spTree>
    <p:extLst>
      <p:ext uri="{BB962C8B-B14F-4D97-AF65-F5344CB8AC3E}">
        <p14:creationId xmlns:p14="http://schemas.microsoft.com/office/powerpoint/2010/main" val="628759217"/>
      </p:ext>
    </p:extLst>
  </p:cSld>
  <p:clrMap bg1="lt1" tx1="dk1" bg2="lt2" tx2="dk2" accent1="accent1" accent2="accent2" accent3="accent3" accent4="accent4" accent5="accent5" accent6="accent6" hlink="hlink" folHlink="folHlink"/>
  <p:sldLayoutIdLst>
    <p:sldLayoutId id="2147483922"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30932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rgbClr val="FFFFFF">
                    <a:lumMod val="50000"/>
                  </a:srgbClr>
                </a:solidFill>
                <a:latin typeface="Futura Medium" panose="020B0602020204020303" pitchFamily="34" charset="-79"/>
                <a:ea typeface="微软雅黑" panose="020B0503020204020204" pitchFamily="34" charset="-122"/>
                <a:cs typeface="Futura Medium" panose="020B0602020204020303" pitchFamily="34" charset="-79"/>
              </a:rPr>
              <a:t>Ascend</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309320"/>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9">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20" r:id="rId3"/>
    <p:sldLayoutId id="2147483924" r:id="rId4"/>
    <p:sldLayoutId id="2147483904" r:id="rId5"/>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Huawei Confidential.</a:t>
            </a:r>
            <a:r>
              <a:rPr lang="en-US" sz="1200" baseline="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 </a:t>
            </a: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Ascend</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5">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25"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486907"/>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000"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000"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349785"/>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6">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16D9E6A1-AF76-4248-8AFC-D1158DBA2D44}"/>
              </a:ext>
            </a:extLst>
          </p:cNvPr>
          <p:cNvSpPr>
            <a:spLocks noGrp="1"/>
          </p:cNvSpPr>
          <p:nvPr>
            <p:ph type="ctrTitle"/>
          </p:nvPr>
        </p:nvSpPr>
        <p:spPr>
          <a:xfrm>
            <a:off x="637318" y="1745417"/>
            <a:ext cx="3141050" cy="953563"/>
          </a:xfrm>
          <a:prstGeom prst="rect">
            <a:avLst/>
          </a:prstGeo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4797152"/>
            <a:ext cx="2116161" cy="720081"/>
          </a:xfrm>
          <a:prstGeom prst="rect">
            <a:avLst/>
          </a:prstGeom>
        </p:spPr>
        <p:txBody>
          <a:bodyPr anchor="ctr"/>
          <a:lstStyle/>
          <a:p>
            <a:pPr marL="0" indent="0">
              <a:lnSpc>
                <a:spcPct val="100000"/>
              </a:lnSpc>
              <a:buNone/>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7318" y="4797152"/>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553765" y="2708919"/>
            <a:ext cx="10369153"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NVLink</a:t>
            </a:r>
            <a:r>
              <a:rPr lang="zh-CN" altLang="en-US"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基础与发展</a:t>
            </a:r>
            <a:endPar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10" name="矩形 9">
            <a:extLst>
              <a:ext uri="{FF2B5EF4-FFF2-40B4-BE49-F238E27FC236}">
                <a16:creationId xmlns:a16="http://schemas.microsoft.com/office/drawing/2014/main" id="{92D1A350-318B-434B-AA3C-635567F9E4A6}"/>
              </a:ext>
            </a:extLst>
          </p:cNvPr>
          <p:cNvSpPr/>
          <p:nvPr/>
        </p:nvSpPr>
        <p:spPr>
          <a:xfrm>
            <a:off x="3650109" y="1991094"/>
            <a:ext cx="300114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细节</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E3C349-233B-4546-9548-CBD99C4F90A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E5A95683-BF56-6B42-A415-804E5A327386}"/>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C6C4CF99-6F60-1B4D-9894-D381B87E15DC}"/>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B30216E6-8940-CE40-AFC0-A652720E8962}"/>
              </a:ext>
            </a:extLst>
          </p:cNvPr>
          <p:cNvPicPr>
            <a:picLocks noChangeAspect="1"/>
          </p:cNvPicPr>
          <p:nvPr/>
        </p:nvPicPr>
        <p:blipFill>
          <a:blip r:embed="rId2"/>
          <a:stretch>
            <a:fillRect/>
          </a:stretch>
        </p:blipFill>
        <p:spPr>
          <a:xfrm>
            <a:off x="-1" y="218517"/>
            <a:ext cx="12196763" cy="6420966"/>
          </a:xfrm>
          <a:prstGeom prst="rect">
            <a:avLst/>
          </a:prstGeom>
        </p:spPr>
      </p:pic>
    </p:spTree>
    <p:extLst>
      <p:ext uri="{BB962C8B-B14F-4D97-AF65-F5344CB8AC3E}">
        <p14:creationId xmlns:p14="http://schemas.microsoft.com/office/powerpoint/2010/main" val="893946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277919-C67B-E645-B199-9286C4FC249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882887B-A0C5-B84C-8DD3-AC3A5D4CB178}"/>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DAA19B88-B7A3-7C42-B325-D7901CD9FF2E}"/>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E7190829-9EE8-8243-8880-52288E91DEEB}"/>
              </a:ext>
            </a:extLst>
          </p:cNvPr>
          <p:cNvPicPr>
            <a:picLocks noChangeAspect="1"/>
          </p:cNvPicPr>
          <p:nvPr/>
        </p:nvPicPr>
        <p:blipFill>
          <a:blip r:embed="rId2"/>
          <a:stretch>
            <a:fillRect/>
          </a:stretch>
        </p:blipFill>
        <p:spPr>
          <a:xfrm>
            <a:off x="-1" y="364739"/>
            <a:ext cx="12196763" cy="6128522"/>
          </a:xfrm>
          <a:prstGeom prst="rect">
            <a:avLst/>
          </a:prstGeom>
        </p:spPr>
      </p:pic>
    </p:spTree>
    <p:extLst>
      <p:ext uri="{BB962C8B-B14F-4D97-AF65-F5344CB8AC3E}">
        <p14:creationId xmlns:p14="http://schemas.microsoft.com/office/powerpoint/2010/main" val="3765838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0889BC-A1F5-3344-8B91-61E54583871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2E8F81F-71D4-4744-BDED-990D72568E29}"/>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F0C47386-995C-F14D-814D-565C393E4F2C}"/>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1E810239-25B7-B841-A573-6DDFDA5F4319}"/>
              </a:ext>
            </a:extLst>
          </p:cNvPr>
          <p:cNvPicPr>
            <a:picLocks noChangeAspect="1"/>
          </p:cNvPicPr>
          <p:nvPr/>
        </p:nvPicPr>
        <p:blipFill>
          <a:blip r:embed="rId2"/>
          <a:stretch>
            <a:fillRect/>
          </a:stretch>
        </p:blipFill>
        <p:spPr>
          <a:xfrm>
            <a:off x="-1" y="367504"/>
            <a:ext cx="12196763" cy="6122992"/>
          </a:xfrm>
          <a:prstGeom prst="rect">
            <a:avLst/>
          </a:prstGeom>
        </p:spPr>
      </p:pic>
    </p:spTree>
    <p:extLst>
      <p:ext uri="{BB962C8B-B14F-4D97-AF65-F5344CB8AC3E}">
        <p14:creationId xmlns:p14="http://schemas.microsoft.com/office/powerpoint/2010/main" val="1878088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7272C4-6998-FB42-A66C-0C0275DA886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21CDD6F-E8C0-6649-A578-4D944453280F}"/>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428100B5-C613-3148-AA70-D97B45917C95}"/>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4776BD89-7D4B-5748-83F4-C4D0E0A70BC1}"/>
              </a:ext>
            </a:extLst>
          </p:cNvPr>
          <p:cNvPicPr>
            <a:picLocks noChangeAspect="1"/>
          </p:cNvPicPr>
          <p:nvPr/>
        </p:nvPicPr>
        <p:blipFill>
          <a:blip r:embed="rId2"/>
          <a:stretch>
            <a:fillRect/>
          </a:stretch>
        </p:blipFill>
        <p:spPr>
          <a:xfrm>
            <a:off x="-1" y="446619"/>
            <a:ext cx="12196763" cy="5964762"/>
          </a:xfrm>
          <a:prstGeom prst="rect">
            <a:avLst/>
          </a:prstGeom>
        </p:spPr>
      </p:pic>
    </p:spTree>
    <p:extLst>
      <p:ext uri="{BB962C8B-B14F-4D97-AF65-F5344CB8AC3E}">
        <p14:creationId xmlns:p14="http://schemas.microsoft.com/office/powerpoint/2010/main" val="2364664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4B96E-0523-804D-A1D1-0407085A3BE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B9E60D3-9C95-A040-B182-1898B5F9B646}"/>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005EAB4B-AB20-EE4D-A038-166E9353E377}"/>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E4B44E09-C91F-0248-A51B-9D4C190BD2C3}"/>
              </a:ext>
            </a:extLst>
          </p:cNvPr>
          <p:cNvPicPr>
            <a:picLocks noChangeAspect="1"/>
          </p:cNvPicPr>
          <p:nvPr/>
        </p:nvPicPr>
        <p:blipFill>
          <a:blip r:embed="rId2"/>
          <a:stretch>
            <a:fillRect/>
          </a:stretch>
        </p:blipFill>
        <p:spPr>
          <a:xfrm>
            <a:off x="-1" y="394683"/>
            <a:ext cx="12196763" cy="6068633"/>
          </a:xfrm>
          <a:prstGeom prst="rect">
            <a:avLst/>
          </a:prstGeom>
        </p:spPr>
      </p:pic>
    </p:spTree>
    <p:extLst>
      <p:ext uri="{BB962C8B-B14F-4D97-AF65-F5344CB8AC3E}">
        <p14:creationId xmlns:p14="http://schemas.microsoft.com/office/powerpoint/2010/main" val="577386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A758CE-55D1-874F-B135-7ACB3BEEAA1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4B4688F-9EC6-924C-95EE-C84F9A3E2AB2}"/>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AD3EEBA1-610B-6744-A63F-D34BE383136C}"/>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A10E0A3F-655D-CA4A-A349-DBA09DC7514C}"/>
              </a:ext>
            </a:extLst>
          </p:cNvPr>
          <p:cNvPicPr>
            <a:picLocks noChangeAspect="1"/>
          </p:cNvPicPr>
          <p:nvPr/>
        </p:nvPicPr>
        <p:blipFill>
          <a:blip r:embed="rId2"/>
          <a:stretch>
            <a:fillRect/>
          </a:stretch>
        </p:blipFill>
        <p:spPr>
          <a:xfrm>
            <a:off x="-1" y="354441"/>
            <a:ext cx="12196763" cy="6149117"/>
          </a:xfrm>
          <a:prstGeom prst="rect">
            <a:avLst/>
          </a:prstGeom>
        </p:spPr>
      </p:pic>
    </p:spTree>
    <p:extLst>
      <p:ext uri="{BB962C8B-B14F-4D97-AF65-F5344CB8AC3E}">
        <p14:creationId xmlns:p14="http://schemas.microsoft.com/office/powerpoint/2010/main" val="1940710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825A61-17E4-6841-8E43-A01F740628E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47D7BDB-843C-7C40-90A7-8DB3ABBB63CB}"/>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3F105DD0-B1CE-A94D-A355-BE160AE149DF}"/>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FC6ECCFA-5D78-7848-9AFC-114BF64A8B06}"/>
              </a:ext>
            </a:extLst>
          </p:cNvPr>
          <p:cNvPicPr>
            <a:picLocks noChangeAspect="1"/>
          </p:cNvPicPr>
          <p:nvPr/>
        </p:nvPicPr>
        <p:blipFill>
          <a:blip r:embed="rId2"/>
          <a:stretch>
            <a:fillRect/>
          </a:stretch>
        </p:blipFill>
        <p:spPr>
          <a:xfrm>
            <a:off x="-1" y="397347"/>
            <a:ext cx="12196763" cy="6063305"/>
          </a:xfrm>
          <a:prstGeom prst="rect">
            <a:avLst/>
          </a:prstGeom>
        </p:spPr>
      </p:pic>
    </p:spTree>
    <p:extLst>
      <p:ext uri="{BB962C8B-B14F-4D97-AF65-F5344CB8AC3E}">
        <p14:creationId xmlns:p14="http://schemas.microsoft.com/office/powerpoint/2010/main" val="2543719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B7E525-950E-A948-B74C-153C2FA7942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2BFF796-86F4-464D-88E6-CAE627DEDCAA}"/>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36E57543-4F6F-E945-8A6A-62667D55A293}"/>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0B9AD02A-55B6-E744-A0D3-76FFCB9212AC}"/>
              </a:ext>
            </a:extLst>
          </p:cNvPr>
          <p:cNvPicPr>
            <a:picLocks noChangeAspect="1"/>
          </p:cNvPicPr>
          <p:nvPr/>
        </p:nvPicPr>
        <p:blipFill>
          <a:blip r:embed="rId2"/>
          <a:stretch>
            <a:fillRect/>
          </a:stretch>
        </p:blipFill>
        <p:spPr>
          <a:xfrm>
            <a:off x="-1" y="351788"/>
            <a:ext cx="12196763" cy="6154423"/>
          </a:xfrm>
          <a:prstGeom prst="rect">
            <a:avLst/>
          </a:prstGeom>
        </p:spPr>
      </p:pic>
    </p:spTree>
    <p:extLst>
      <p:ext uri="{BB962C8B-B14F-4D97-AF65-F5344CB8AC3E}">
        <p14:creationId xmlns:p14="http://schemas.microsoft.com/office/powerpoint/2010/main" val="4149932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5C2CD1E-29AC-BE4A-A076-4620C64217B7}"/>
              </a:ext>
            </a:extLst>
          </p:cNvPr>
          <p:cNvPicPr>
            <a:picLocks noChangeAspect="1"/>
          </p:cNvPicPr>
          <p:nvPr/>
        </p:nvPicPr>
        <p:blipFill>
          <a:blip r:embed="rId2"/>
          <a:stretch>
            <a:fillRect/>
          </a:stretch>
        </p:blipFill>
        <p:spPr>
          <a:xfrm>
            <a:off x="337741" y="1052736"/>
            <a:ext cx="11745255" cy="5197702"/>
          </a:xfrm>
          <a:prstGeom prst="rect">
            <a:avLst/>
          </a:prstGeom>
        </p:spPr>
      </p:pic>
    </p:spTree>
    <p:extLst>
      <p:ext uri="{BB962C8B-B14F-4D97-AF65-F5344CB8AC3E}">
        <p14:creationId xmlns:p14="http://schemas.microsoft.com/office/powerpoint/2010/main" val="17495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206D95-AFE4-A84A-93D7-A94ADD32CFA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EAEF92E2-B34B-1D42-9616-77DDAC81B94A}"/>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3851F96A-D1EF-5140-8220-1D50E3399EAB}"/>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CC289F73-DCE9-A44D-9C38-42947B2A079C}"/>
              </a:ext>
            </a:extLst>
          </p:cNvPr>
          <p:cNvPicPr>
            <a:picLocks noChangeAspect="1"/>
          </p:cNvPicPr>
          <p:nvPr/>
        </p:nvPicPr>
        <p:blipFill>
          <a:blip r:embed="rId2"/>
          <a:stretch>
            <a:fillRect/>
          </a:stretch>
        </p:blipFill>
        <p:spPr>
          <a:xfrm>
            <a:off x="-1" y="464576"/>
            <a:ext cx="12196763" cy="5928847"/>
          </a:xfrm>
          <a:prstGeom prst="rect">
            <a:avLst/>
          </a:prstGeom>
        </p:spPr>
      </p:pic>
    </p:spTree>
    <p:extLst>
      <p:ext uri="{BB962C8B-B14F-4D97-AF65-F5344CB8AC3E}">
        <p14:creationId xmlns:p14="http://schemas.microsoft.com/office/powerpoint/2010/main" val="3160978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377285" y="1484784"/>
            <a:ext cx="4761656" cy="4392488"/>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14350" indent="-514350">
              <a:buFont typeface="+mj-lt"/>
              <a:buAutoNum type="arabicPeriod" startAt="3"/>
            </a:pP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图形处理</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逻辑模块划分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算法到 </a:t>
            </a: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硬件</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的软件栈</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图形流水线基础</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流水线不可编译单元</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光线跟踪流水线</a:t>
            </a:r>
            <a:endParaRPr lang="en-US" altLang="zh-CN" sz="2400" dirty="0">
              <a:solidFill>
                <a:srgbClr val="374154"/>
              </a:solidFill>
              <a:latin typeface="Gill Sans MT" panose="020B0502020104020203" pitchFamily="34" charset="0"/>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412776"/>
            <a:ext cx="4761656" cy="4680520"/>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硬件基础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工作原理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编程本质</a:t>
            </a:r>
            <a:endParaRPr lang="en-US" altLang="zh-CN" sz="2800" b="1" dirty="0">
              <a:solidFill>
                <a:srgbClr val="374154"/>
              </a:solidFill>
              <a:latin typeface="Gill Sans MT" panose="020B0502020104020203" pitchFamily="34" charset="0"/>
            </a:endParaRPr>
          </a:p>
          <a:p>
            <a:pPr marL="457200" indent="-457200">
              <a:buFont typeface="+mj-lt"/>
              <a:buAutoNum type="arabicPeriod"/>
            </a:pPr>
            <a:r>
              <a:rPr lang="zh-CN" altLang="en-US" sz="2800" b="1" dirty="0">
                <a:solidFill>
                  <a:srgbClr val="374154"/>
                </a:solidFill>
                <a:latin typeface="Gill Sans MT" panose="020B0502020104020203" pitchFamily="34" charset="0"/>
              </a:rPr>
              <a:t>英伟达 </a:t>
            </a: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架构</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基础概念</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从 </a:t>
            </a:r>
            <a:r>
              <a:rPr lang="en-US" altLang="zh-CN" sz="2400" dirty="0">
                <a:solidFill>
                  <a:srgbClr val="374154"/>
                </a:solidFill>
                <a:latin typeface="Gill Sans MT" panose="020B0502020104020203" pitchFamily="34" charset="0"/>
              </a:rPr>
              <a:t>Fermi</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Volta</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Turing</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Hopper</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91D150"/>
                </a:solidFill>
                <a:latin typeface="Gill Sans MT" panose="020B0502020104020203" pitchFamily="34" charset="0"/>
              </a:rPr>
              <a:t>Tensor</a:t>
            </a:r>
            <a:r>
              <a:rPr lang="zh-CN" altLang="en-US" sz="2400" dirty="0">
                <a:solidFill>
                  <a:srgbClr val="91D150"/>
                </a:solidFill>
                <a:latin typeface="Gill Sans MT" panose="020B0502020104020203" pitchFamily="34" charset="0"/>
              </a:rPr>
              <a:t> </a:t>
            </a:r>
            <a:r>
              <a:rPr lang="en-US" altLang="zh-CN" sz="2400" dirty="0">
                <a:solidFill>
                  <a:srgbClr val="91D150"/>
                </a:solidFill>
                <a:latin typeface="Gill Sans MT" panose="020B0502020104020203" pitchFamily="34" charset="0"/>
              </a:rPr>
              <a:t>Code</a:t>
            </a:r>
            <a:r>
              <a:rPr lang="zh-CN" altLang="en-US" sz="2400" dirty="0">
                <a:solidFill>
                  <a:srgbClr val="91D150"/>
                </a:solidFill>
                <a:latin typeface="Gill Sans MT" panose="020B0502020104020203" pitchFamily="34" charset="0"/>
              </a:rPr>
              <a:t> 和 </a:t>
            </a:r>
            <a:r>
              <a:rPr lang="en-US" altLang="zh-CN" sz="2400" dirty="0">
                <a:solidFill>
                  <a:srgbClr val="91D150"/>
                </a:solidFill>
                <a:latin typeface="Gill Sans MT" panose="020B0502020104020203" pitchFamily="34" charset="0"/>
              </a:rPr>
              <a:t>NVLink</a:t>
            </a:r>
            <a:r>
              <a:rPr lang="zh-CN" altLang="en-US" sz="2400" dirty="0">
                <a:solidFill>
                  <a:srgbClr val="91D150"/>
                </a:solidFill>
                <a:latin typeface="Gill Sans MT" panose="020B0502020104020203" pitchFamily="34" charset="0"/>
              </a:rPr>
              <a:t> 详解</a:t>
            </a:r>
            <a:endParaRPr lang="en-US" altLang="zh-CN" sz="2800" dirty="0">
              <a:solidFill>
                <a:srgbClr val="91D150"/>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462A6BA-7558-4B4A-B2AE-350B0E125CEF}"/>
              </a:ext>
            </a:extLst>
          </p:cNvPr>
          <p:cNvSpPr>
            <a:spLocks noGrp="1"/>
          </p:cNvSpPr>
          <p:nvPr>
            <p:ph type="title"/>
          </p:nvPr>
        </p:nvSpPr>
        <p:spPr/>
        <p:txBody>
          <a:bodyPr/>
          <a:lstStyle/>
          <a:p>
            <a:r>
              <a:rPr lang="en-US" altLang="zh-CN" dirty="0"/>
              <a:t>Reference</a:t>
            </a:r>
            <a:r>
              <a:rPr lang="zh-CN" altLang="en-US" dirty="0"/>
              <a:t> 引用</a:t>
            </a:r>
            <a:r>
              <a:rPr lang="en-US" altLang="zh-CN" dirty="0"/>
              <a:t>&amp;</a:t>
            </a:r>
            <a:r>
              <a:rPr lang="zh-CN" altLang="en-US" dirty="0"/>
              <a:t>参考</a:t>
            </a:r>
          </a:p>
        </p:txBody>
      </p:sp>
      <p:sp>
        <p:nvSpPr>
          <p:cNvPr id="5" name="内容占位符 4">
            <a:extLst>
              <a:ext uri="{FF2B5EF4-FFF2-40B4-BE49-F238E27FC236}">
                <a16:creationId xmlns:a16="http://schemas.microsoft.com/office/drawing/2014/main" id="{994844B2-C912-F74E-91E5-81709FD9C89A}"/>
              </a:ext>
            </a:extLst>
          </p:cNvPr>
          <p:cNvSpPr>
            <a:spLocks noGrp="1"/>
          </p:cNvSpPr>
          <p:nvPr>
            <p:ph sz="half" idx="1"/>
          </p:nvPr>
        </p:nvSpPr>
        <p:spPr/>
        <p:txBody>
          <a:bodyPr/>
          <a:lstStyle/>
          <a:p>
            <a:endParaRPr lang="zh-CN" altLang="en-US" dirty="0"/>
          </a:p>
        </p:txBody>
      </p:sp>
    </p:spTree>
    <p:extLst>
      <p:ext uri="{BB962C8B-B14F-4D97-AF65-F5344CB8AC3E}">
        <p14:creationId xmlns:p14="http://schemas.microsoft.com/office/powerpoint/2010/main" val="1963427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2453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 工作原理</a:t>
            </a:r>
          </a:p>
          <a:p>
            <a:pPr lvl="1"/>
            <a:r>
              <a:rPr lang="en-US" altLang="zh-CN" sz="2400" dirty="0">
                <a:solidFill>
                  <a:srgbClr val="374154"/>
                </a:solidFill>
                <a:latin typeface="Gill Sans MT" panose="020B0502020104020203" pitchFamily="34" charset="0"/>
              </a:rPr>
              <a:t>Tensor</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Core</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分布式训练</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Instruction</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Pipeline</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指令流水</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CUDA</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Thread</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CUDA</a:t>
            </a:r>
            <a:r>
              <a:rPr lang="zh-CN" altLang="en-US" sz="2400" dirty="0">
                <a:solidFill>
                  <a:srgbClr val="374154"/>
                </a:solidFill>
                <a:latin typeface="Gill Sans MT" panose="020B0502020104020203" pitchFamily="34" charset="0"/>
              </a:rPr>
              <a:t> 线程执行</a:t>
            </a: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44A82A-B0D9-E84F-A643-50B17F744E3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44DFAA9-04BE-274D-BB83-D1070BD36305}"/>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3AEDF6A1-9690-9F44-A23C-0C34813B5161}"/>
              </a:ext>
            </a:extLst>
          </p:cNvPr>
          <p:cNvPicPr>
            <a:picLocks noChangeAspect="1"/>
          </p:cNvPicPr>
          <p:nvPr/>
        </p:nvPicPr>
        <p:blipFill>
          <a:blip r:embed="rId2"/>
          <a:stretch>
            <a:fillRect/>
          </a:stretch>
        </p:blipFill>
        <p:spPr>
          <a:xfrm>
            <a:off x="-1" y="74633"/>
            <a:ext cx="12196763" cy="6708733"/>
          </a:xfrm>
          <a:prstGeom prst="rect">
            <a:avLst/>
          </a:prstGeom>
        </p:spPr>
      </p:pic>
    </p:spTree>
    <p:extLst>
      <p:ext uri="{BB962C8B-B14F-4D97-AF65-F5344CB8AC3E}">
        <p14:creationId xmlns:p14="http://schemas.microsoft.com/office/powerpoint/2010/main" val="2686758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分布式训练</a:t>
            </a:r>
          </a:p>
        </p:txBody>
      </p:sp>
    </p:spTree>
    <p:extLst>
      <p:ext uri="{BB962C8B-B14F-4D97-AF65-F5344CB8AC3E}">
        <p14:creationId xmlns:p14="http://schemas.microsoft.com/office/powerpoint/2010/main" val="2141171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85385F-39E6-C94E-9993-4F893B52DDF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7DB0060-59D9-F64C-8FF2-6939DD8AC40D}"/>
              </a:ext>
            </a:extLst>
          </p:cNvPr>
          <p:cNvSpPr>
            <a:spLocks noGrp="1"/>
          </p:cNvSpPr>
          <p:nvPr>
            <p:ph sz="half" idx="1"/>
          </p:nvPr>
        </p:nvSpPr>
        <p:spPr/>
        <p:txBody>
          <a:bodyPr/>
          <a:lstStyle/>
          <a:p>
            <a:endParaRPr lang="zh-CN" altLang="en-US"/>
          </a:p>
        </p:txBody>
      </p:sp>
      <p:pic>
        <p:nvPicPr>
          <p:cNvPr id="4" name="图片 3">
            <a:extLst>
              <a:ext uri="{FF2B5EF4-FFF2-40B4-BE49-F238E27FC236}">
                <a16:creationId xmlns:a16="http://schemas.microsoft.com/office/drawing/2014/main" id="{8216BFCD-2914-CD40-AD7F-6D5EE0D93C7B}"/>
              </a:ext>
            </a:extLst>
          </p:cNvPr>
          <p:cNvPicPr>
            <a:picLocks noChangeAspect="1"/>
          </p:cNvPicPr>
          <p:nvPr/>
        </p:nvPicPr>
        <p:blipFill>
          <a:blip r:embed="rId2"/>
          <a:stretch>
            <a:fillRect/>
          </a:stretch>
        </p:blipFill>
        <p:spPr>
          <a:xfrm>
            <a:off x="-1" y="399969"/>
            <a:ext cx="12196763" cy="6058062"/>
          </a:xfrm>
          <a:prstGeom prst="rect">
            <a:avLst/>
          </a:prstGeom>
        </p:spPr>
      </p:pic>
    </p:spTree>
    <p:extLst>
      <p:ext uri="{BB962C8B-B14F-4D97-AF65-F5344CB8AC3E}">
        <p14:creationId xmlns:p14="http://schemas.microsoft.com/office/powerpoint/2010/main" val="402073683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2FCD6C-9EBA-3847-8871-B51E23732FD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2F39CB1-E4BD-6C48-9604-35DBF3E430FE}"/>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DA208E35-289B-084B-8D8A-12603B3B4154}"/>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6D8C471F-2A54-2841-BA8F-54BCAF856F04}"/>
              </a:ext>
            </a:extLst>
          </p:cNvPr>
          <p:cNvPicPr>
            <a:picLocks noChangeAspect="1"/>
          </p:cNvPicPr>
          <p:nvPr/>
        </p:nvPicPr>
        <p:blipFill>
          <a:blip r:embed="rId2"/>
          <a:stretch>
            <a:fillRect/>
          </a:stretch>
        </p:blipFill>
        <p:spPr>
          <a:xfrm>
            <a:off x="-1" y="460985"/>
            <a:ext cx="12196763" cy="5936029"/>
          </a:xfrm>
          <a:prstGeom prst="rect">
            <a:avLst/>
          </a:prstGeom>
        </p:spPr>
      </p:pic>
    </p:spTree>
    <p:extLst>
      <p:ext uri="{BB962C8B-B14F-4D97-AF65-F5344CB8AC3E}">
        <p14:creationId xmlns:p14="http://schemas.microsoft.com/office/powerpoint/2010/main" val="801254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042DA-5786-D442-9970-9D153D6CCC78}"/>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56B65A9-62C1-3141-A113-9D98CE3D1B01}"/>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FABB26E9-1E9A-F449-AA9D-403945689142}"/>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C31948EF-49E6-1241-9234-B1FDEA7FBFA1}"/>
              </a:ext>
            </a:extLst>
          </p:cNvPr>
          <p:cNvPicPr>
            <a:picLocks noChangeAspect="1"/>
          </p:cNvPicPr>
          <p:nvPr/>
        </p:nvPicPr>
        <p:blipFill>
          <a:blip r:embed="rId2"/>
          <a:stretch>
            <a:fillRect/>
          </a:stretch>
        </p:blipFill>
        <p:spPr>
          <a:xfrm>
            <a:off x="311300" y="0"/>
            <a:ext cx="11574162" cy="6858000"/>
          </a:xfrm>
          <a:prstGeom prst="rect">
            <a:avLst/>
          </a:prstGeom>
        </p:spPr>
      </p:pic>
    </p:spTree>
    <p:extLst>
      <p:ext uri="{BB962C8B-B14F-4D97-AF65-F5344CB8AC3E}">
        <p14:creationId xmlns:p14="http://schemas.microsoft.com/office/powerpoint/2010/main" val="2764978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85A59E-13AD-5E44-8E4C-CADC7969539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46CC1D9-6D08-414D-B41D-4049158ECC7B}"/>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6CCFD25C-9B78-424B-BF04-F062D83C76A1}"/>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1C7B0B12-DC51-FA46-878A-5D0766803183}"/>
              </a:ext>
            </a:extLst>
          </p:cNvPr>
          <p:cNvPicPr>
            <a:picLocks noChangeAspect="1"/>
          </p:cNvPicPr>
          <p:nvPr/>
        </p:nvPicPr>
        <p:blipFill>
          <a:blip r:embed="rId2"/>
          <a:stretch>
            <a:fillRect/>
          </a:stretch>
        </p:blipFill>
        <p:spPr>
          <a:xfrm>
            <a:off x="-1" y="313147"/>
            <a:ext cx="12196763" cy="6231706"/>
          </a:xfrm>
          <a:prstGeom prst="rect">
            <a:avLst/>
          </a:prstGeom>
        </p:spPr>
      </p:pic>
    </p:spTree>
    <p:extLst>
      <p:ext uri="{BB962C8B-B14F-4D97-AF65-F5344CB8AC3E}">
        <p14:creationId xmlns:p14="http://schemas.microsoft.com/office/powerpoint/2010/main" val="1762991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33974</TotalTime>
  <Words>97</Words>
  <Application>Microsoft Macintosh PowerPoint</Application>
  <PresentationFormat>自定义</PresentationFormat>
  <Paragraphs>29</Paragraphs>
  <Slides>21</Slides>
  <Notes>1</Notes>
  <HiddenSlides>0</HiddenSlides>
  <MMClips>0</MMClips>
  <ScaleCrop>false</ScaleCrop>
  <HeadingPairs>
    <vt:vector size="6" baseType="variant">
      <vt:variant>
        <vt:lpstr>已用的字体</vt:lpstr>
      </vt:variant>
      <vt:variant>
        <vt:i4>13</vt:i4>
      </vt:variant>
      <vt:variant>
        <vt:lpstr>主题</vt:lpstr>
      </vt:variant>
      <vt:variant>
        <vt:i4>7</vt:i4>
      </vt:variant>
      <vt:variant>
        <vt:lpstr>幻灯片标题</vt:lpstr>
      </vt:variant>
      <vt:variant>
        <vt:i4>21</vt:i4>
      </vt:variant>
    </vt:vector>
  </HeadingPairs>
  <TitlesOfParts>
    <vt:vector size="41"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1_Title2</vt:lpstr>
      <vt:lpstr>content01</vt:lpstr>
      <vt:lpstr>Content02</vt:lpstr>
      <vt:lpstr>code01</vt:lpstr>
      <vt:lpstr>Thankyou</vt:lpstr>
      <vt:lpstr>AI 芯片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Reference 引用&amp;参考</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5784</cp:revision>
  <dcterms:created xsi:type="dcterms:W3CDTF">2015-01-14T10:38:57Z</dcterms:created>
  <dcterms:modified xsi:type="dcterms:W3CDTF">2023-05-10T08:30:17Z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